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84" r:id="rId2"/>
    <p:sldId id="283" r:id="rId3"/>
    <p:sldId id="275" r:id="rId4"/>
    <p:sldId id="276" r:id="rId5"/>
    <p:sldId id="277" r:id="rId6"/>
    <p:sldId id="278" r:id="rId7"/>
    <p:sldId id="279" r:id="rId8"/>
    <p:sldId id="280" r:id="rId9"/>
    <p:sldId id="281" r:id="rId10"/>
    <p:sldId id="282"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280B228-4C5B-476D-9147-EB51FAB73DE6}"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8129B84-1A11-48D3-BDB7-2EFFD8E0AC5D}"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10</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84F89-84A2-489F-9426-1A6158C5DD5A}"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C5C9E27-9F4A-4E09-9274-332770065710}"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0784F89-84A2-489F-9426-1A6158C5DD5A}"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C5C9E27-9F4A-4E09-9274-332770065710}"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Biohazard" TargetMode="External"/><Relationship Id="rId2" Type="http://schemas.openxmlformats.org/officeDocument/2006/relationships/hyperlink" Target="https://en.wikipedia.org/wiki/Laboratories" TargetMode="External"/><Relationship Id="rId1" Type="http://schemas.openxmlformats.org/officeDocument/2006/relationships/slideLayout" Target="../slideLayouts/slideLayout1.xml"/><Relationship Id="rId5" Type="http://schemas.openxmlformats.org/officeDocument/2006/relationships/hyperlink" Target="https://en.wikipedia.org/wiki/Buddy_system" TargetMode="External"/><Relationship Id="rId4" Type="http://schemas.openxmlformats.org/officeDocument/2006/relationships/hyperlink" Target="https://en.wikipedia.org/wiki/Personal_protective_equipment"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Skin" TargetMode="External"/><Relationship Id="rId3" Type="http://schemas.openxmlformats.org/officeDocument/2006/relationships/hyperlink" Target="https://en.wikipedia.org/wiki/Cancer" TargetMode="External"/><Relationship Id="rId7" Type="http://schemas.openxmlformats.org/officeDocument/2006/relationships/hyperlink" Target="https://en.wikipedia.org/wiki/Lungs" TargetMode="External"/><Relationship Id="rId2" Type="http://schemas.openxmlformats.org/officeDocument/2006/relationships/hyperlink" Target="https://en.wikipedia.org/wiki/Chemicals" TargetMode="External"/><Relationship Id="rId1" Type="http://schemas.openxmlformats.org/officeDocument/2006/relationships/slideLayout" Target="../slideLayouts/slideLayout1.xml"/><Relationship Id="rId6" Type="http://schemas.openxmlformats.org/officeDocument/2006/relationships/hyperlink" Target="https://en.wikipedia.org/wiki/Nervous_system" TargetMode="External"/><Relationship Id="rId5" Type="http://schemas.openxmlformats.org/officeDocument/2006/relationships/hyperlink" Target="https://en.wikipedia.org/wiki/Kidney" TargetMode="External"/><Relationship Id="rId10" Type="http://schemas.openxmlformats.org/officeDocument/2006/relationships/hyperlink" Target="https://en.wikipedia.org/wiki/Mucous_membrane" TargetMode="External"/><Relationship Id="rId4" Type="http://schemas.openxmlformats.org/officeDocument/2006/relationships/hyperlink" Target="https://en.wikipedia.org/wiki/Liver" TargetMode="External"/><Relationship Id="rId9" Type="http://schemas.openxmlformats.org/officeDocument/2006/relationships/hyperlink" Target="https://en.wikipedia.org/wiki/Ey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Body_fluids" TargetMode="External"/><Relationship Id="rId2" Type="http://schemas.openxmlformats.org/officeDocument/2006/relationships/hyperlink" Target="https://en.wikipedia.org/wiki/Blood" TargetMode="External"/><Relationship Id="rId1" Type="http://schemas.openxmlformats.org/officeDocument/2006/relationships/slideLayout" Target="../slideLayouts/slideLayout2.xml"/><Relationship Id="rId6" Type="http://schemas.openxmlformats.org/officeDocument/2006/relationships/hyperlink" Target="https://en.wikipedia.org/wiki/Laboratory_animals" TargetMode="External"/><Relationship Id="rId5" Type="http://schemas.openxmlformats.org/officeDocument/2006/relationships/hyperlink" Target="https://en.wikipedia.org/wiki/Cadavers" TargetMode="External"/><Relationship Id="rId4" Type="http://schemas.openxmlformats.org/officeDocument/2006/relationships/hyperlink" Target="https://en.wikipedia.org/wiki/Body_tissu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Metals" TargetMode="External"/><Relationship Id="rId13" Type="http://schemas.openxmlformats.org/officeDocument/2006/relationships/hyperlink" Target="https://en.wikipedia.org/wiki/Water" TargetMode="External"/><Relationship Id="rId3" Type="http://schemas.openxmlformats.org/officeDocument/2006/relationships/hyperlink" Target="https://en.wikipedia.org/wiki/Avian_influenza" TargetMode="External"/><Relationship Id="rId7" Type="http://schemas.openxmlformats.org/officeDocument/2006/relationships/hyperlink" Target="https://en.wikipedia.org/wiki/Parasites" TargetMode="External"/><Relationship Id="rId12" Type="http://schemas.openxmlformats.org/officeDocument/2006/relationships/hyperlink" Target="https://en.wikipedia.org/wiki/Air" TargetMode="External"/><Relationship Id="rId2" Type="http://schemas.openxmlformats.org/officeDocument/2006/relationships/hyperlink" Target="https://en.wikipedia.org/wiki/Anthrax" TargetMode="External"/><Relationship Id="rId16" Type="http://schemas.openxmlformats.org/officeDocument/2006/relationships/hyperlink" Target="https://en.wikipedia.org/wiki/Smallpox" TargetMode="External"/><Relationship Id="rId1" Type="http://schemas.openxmlformats.org/officeDocument/2006/relationships/slideLayout" Target="../slideLayouts/slideLayout2.xml"/><Relationship Id="rId6" Type="http://schemas.openxmlformats.org/officeDocument/2006/relationships/hyperlink" Target="https://en.wikipedia.org/wiki/Bacteria" TargetMode="External"/><Relationship Id="rId11" Type="http://schemas.openxmlformats.org/officeDocument/2006/relationships/hyperlink" Target="https://en.wikipedia.org/wiki/Fungi" TargetMode="External"/><Relationship Id="rId5" Type="http://schemas.openxmlformats.org/officeDocument/2006/relationships/hyperlink" Target="https://en.wikipedia.org/wiki/Viruses" TargetMode="External"/><Relationship Id="rId15" Type="http://schemas.openxmlformats.org/officeDocument/2006/relationships/hyperlink" Target="https://en.wikipedia.org/wiki/World_Health_Organization" TargetMode="External"/><Relationship Id="rId10" Type="http://schemas.openxmlformats.org/officeDocument/2006/relationships/hyperlink" Target="https://en.wikipedia.org/wiki/Molds" TargetMode="External"/><Relationship Id="rId4" Type="http://schemas.openxmlformats.org/officeDocument/2006/relationships/hyperlink" Target="https://en.wikipedia.org/wiki/Botulism" TargetMode="External"/><Relationship Id="rId9" Type="http://schemas.openxmlformats.org/officeDocument/2006/relationships/hyperlink" Target="https://en.wikipedia.org/wiki/Prions" TargetMode="External"/><Relationship Id="rId14" Type="http://schemas.openxmlformats.org/officeDocument/2006/relationships/hyperlink" Target="https://en.wikipedia.org/wiki/Plague_(disease)"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Ionizing_radiation" TargetMode="External"/><Relationship Id="rId2" Type="http://schemas.openxmlformats.org/officeDocument/2006/relationships/hyperlink" Target="https://en.wikipedia.org/wiki/Ergonomi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Goggle" TargetMode="External"/><Relationship Id="rId2" Type="http://schemas.openxmlformats.org/officeDocument/2006/relationships/hyperlink" Target="https://en.wikipedia.org/wiki/Lab_coat" TargetMode="External"/><Relationship Id="rId1" Type="http://schemas.openxmlformats.org/officeDocument/2006/relationships/slideLayout" Target="../slideLayouts/slideLayout2.xml"/><Relationship Id="rId4" Type="http://schemas.openxmlformats.org/officeDocument/2006/relationships/hyperlink" Target="https://en.wikipedia.org/wiki/Medical_glov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8" name="Rectangle 6"/>
          <p:cNvSpPr/>
          <p:nvPr/>
        </p:nvSpPr>
        <p:spPr>
          <a:xfrm>
            <a:off x="0" y="3929066"/>
            <a:ext cx="8929718" cy="2308324"/>
          </a:xfrm>
          <a:prstGeom prst="rect">
            <a:avLst/>
          </a:prstGeom>
        </p:spPr>
        <p:txBody>
          <a:bodyPr wrap="square">
            <a:spAutoFit/>
          </a:bodyPr>
          <a:lstStyle/>
          <a:p>
            <a:pPr algn="ctr"/>
            <a:endParaRPr lang="ar-IQ" sz="2400" dirty="0" smtClean="0"/>
          </a:p>
          <a:p>
            <a:pPr algn="ctr"/>
            <a:r>
              <a:rPr lang="en-US" sz="2400" dirty="0" smtClean="0"/>
              <a:t> </a:t>
            </a:r>
            <a:r>
              <a:rPr lang="en-US" sz="2400" b="1" dirty="0" smtClean="0"/>
              <a:t>Prepared </a:t>
            </a:r>
            <a:r>
              <a:rPr lang="en-US" sz="2400" b="1" dirty="0" smtClean="0"/>
              <a:t>by</a:t>
            </a:r>
            <a:endParaRPr lang="ar-IQ" sz="2400" b="1" dirty="0" smtClean="0"/>
          </a:p>
          <a:p>
            <a:pPr algn="ctr"/>
            <a:r>
              <a:rPr lang="en-US" sz="2400" b="1" dirty="0" smtClean="0"/>
              <a:t> </a:t>
            </a:r>
            <a:endParaRPr lang="en-US" sz="2400" b="1" dirty="0" smtClean="0"/>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t>
            </a:r>
            <a:r>
              <a:rPr lang="en-US" sz="2400" dirty="0" smtClean="0"/>
              <a:t>Ahmed                    Dr. </a:t>
            </a:r>
            <a:r>
              <a:rPr lang="en-US" sz="2400" dirty="0" err="1" smtClean="0"/>
              <a:t>Rawa</a:t>
            </a:r>
            <a:r>
              <a:rPr lang="en-US" sz="2400" dirty="0" smtClean="0"/>
              <a:t> Abdul </a:t>
            </a:r>
            <a:r>
              <a:rPr lang="en-US" sz="2400" dirty="0" err="1" smtClean="0"/>
              <a:t>Redha</a:t>
            </a:r>
            <a:r>
              <a:rPr lang="en-US" sz="2400" dirty="0" smtClean="0"/>
              <a:t> Aziz</a:t>
            </a:r>
            <a:endParaRPr lang="en-US" sz="2400" dirty="0" smtClean="0"/>
          </a:p>
          <a:p>
            <a:r>
              <a:rPr lang="en-US" sz="2400" b="1" dirty="0" err="1" smtClean="0"/>
              <a:t>Ph.D</a:t>
            </a:r>
            <a:r>
              <a:rPr lang="en-US" sz="2400" b="1" dirty="0" smtClean="0"/>
              <a:t> </a:t>
            </a:r>
            <a:r>
              <a:rPr lang="en-US" sz="2400" b="1" dirty="0" smtClean="0"/>
              <a:t>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357166"/>
            <a:ext cx="8229600" cy="6143668"/>
          </a:xfrm>
        </p:spPr>
        <p:txBody>
          <a:bodyPr>
            <a:normAutofit fontScale="77500" lnSpcReduction="20000"/>
          </a:bodyPr>
          <a:lstStyle/>
          <a:p>
            <a:pPr lvl="0" algn="just" rtl="0"/>
            <a:r>
              <a:rPr lang="en-US" dirty="0" smtClean="0"/>
              <a:t>If you have long hair or loose clothes, make sure it is tied back or confined. </a:t>
            </a:r>
          </a:p>
          <a:p>
            <a:pPr lvl="0" algn="just" rtl="0"/>
            <a:r>
              <a:rPr lang="en-US" dirty="0" smtClean="0"/>
              <a:t>Keep the work area clear of all materials except those needed for your work. Coats should be hung in your room or placed in a locker. Extra books, purses, etc. should be kept away from equipment that requires air flow or ventilation to prevent overheating. </a:t>
            </a:r>
          </a:p>
          <a:p>
            <a:pPr lvl="0" algn="just" rtl="0"/>
            <a:r>
              <a:rPr lang="en-US" dirty="0" smtClean="0"/>
              <a:t>Disposal - Students are responsible for the proper disposal of used material if any in appropriate containers. </a:t>
            </a:r>
          </a:p>
          <a:p>
            <a:pPr lvl="0" algn="just" rtl="0"/>
            <a:r>
              <a:rPr lang="en-US" dirty="0" smtClean="0"/>
              <a:t>Equipment Failure - If a piece of equipment fails while being used, report it immediately a technician. Never try to fix the problem yourself because you could harm yourself and others. </a:t>
            </a:r>
          </a:p>
          <a:p>
            <a:pPr lvl="0" algn="just" rtl="0"/>
            <a:r>
              <a:rPr lang="en-US" dirty="0" smtClean="0"/>
              <a:t>If leaving a lab unattended, turn off all ignition sources and lock the doors.</a:t>
            </a:r>
          </a:p>
          <a:p>
            <a:pPr lvl="0" algn="just" rtl="0"/>
            <a:r>
              <a:rPr lang="en-US" dirty="0" smtClean="0"/>
              <a:t>Clean up your work area before leaving. </a:t>
            </a:r>
          </a:p>
          <a:p>
            <a:pPr lvl="0" algn="just" rtl="0"/>
            <a:r>
              <a:rPr lang="en-US" dirty="0" smtClean="0"/>
              <a:t>Wash hands before leaving the lab and before eating.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357430"/>
            <a:ext cx="8229600" cy="1143000"/>
          </a:xfrm>
        </p:spPr>
        <p:txBody>
          <a:bodyPr/>
          <a:lstStyle/>
          <a:p>
            <a:r>
              <a:rPr lang="en-US" b="1" dirty="0" smtClean="0"/>
              <a:t>Laboratory safety</a:t>
            </a:r>
            <a:endParaRPr lang="ar-IQ" dirty="0"/>
          </a:p>
        </p:txBody>
      </p:sp>
      <p:sp>
        <p:nvSpPr>
          <p:cNvPr id="3" name="Content Placeholder 2"/>
          <p:cNvSpPr>
            <a:spLocks noGrp="1"/>
          </p:cNvSpPr>
          <p:nvPr>
            <p:ph idx="1"/>
          </p:nvPr>
        </p:nvSpPr>
        <p:spPr>
          <a:xfrm>
            <a:off x="428596" y="3857628"/>
            <a:ext cx="8229600" cy="1482717"/>
          </a:xfrm>
        </p:spPr>
        <p:txBody>
          <a:bodyPr/>
          <a:lstStyle/>
          <a:p>
            <a:pPr algn="ctr">
              <a:buNone/>
            </a:pPr>
            <a:r>
              <a:rPr lang="en-US" dirty="0" smtClean="0"/>
              <a:t>LAB ((1))</a:t>
            </a:r>
            <a:endParaRPr lang="ar-IQ" dirty="0" smtClean="0"/>
          </a:p>
          <a:p>
            <a:pPr algn="ctr">
              <a:buNone/>
            </a:pP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571480"/>
            <a:ext cx="7772400" cy="857256"/>
          </a:xfrm>
        </p:spPr>
        <p:txBody>
          <a:bodyPr>
            <a:normAutofit/>
          </a:bodyPr>
          <a:lstStyle/>
          <a:p>
            <a:r>
              <a:rPr lang="en-US" sz="2800" b="1" dirty="0"/>
              <a:t>Laboratory </a:t>
            </a:r>
            <a:r>
              <a:rPr lang="en-US" sz="2800" b="1" dirty="0" smtClean="0"/>
              <a:t>safety</a:t>
            </a:r>
            <a:endParaRPr lang="ar-IQ" sz="2800" dirty="0"/>
          </a:p>
        </p:txBody>
      </p:sp>
      <p:sp>
        <p:nvSpPr>
          <p:cNvPr id="3" name="Subtitle 2"/>
          <p:cNvSpPr>
            <a:spLocks noGrp="1"/>
          </p:cNvSpPr>
          <p:nvPr>
            <p:ph type="subTitle" idx="1"/>
          </p:nvPr>
        </p:nvSpPr>
        <p:spPr>
          <a:xfrm>
            <a:off x="642910" y="1428736"/>
            <a:ext cx="7858180" cy="4786346"/>
          </a:xfrm>
        </p:spPr>
        <p:txBody>
          <a:bodyPr>
            <a:normAutofit fontScale="62500" lnSpcReduction="20000"/>
          </a:bodyPr>
          <a:lstStyle/>
          <a:p>
            <a:pPr algn="just">
              <a:lnSpc>
                <a:spcPct val="170000"/>
              </a:lnSpc>
            </a:pPr>
            <a:r>
              <a:rPr lang="en-US" sz="3400" dirty="0">
                <a:solidFill>
                  <a:schemeClr val="tx1"/>
                </a:solidFill>
              </a:rPr>
              <a:t>Many </a:t>
            </a:r>
            <a:r>
              <a:rPr lang="en-US" sz="3400" dirty="0">
                <a:solidFill>
                  <a:schemeClr val="tx1"/>
                </a:solidFill>
                <a:hlinkClick r:id="rId2" tooltip="Laboratories"/>
              </a:rPr>
              <a:t>laboratories</a:t>
            </a:r>
            <a:r>
              <a:rPr lang="en-US" sz="3400" dirty="0">
                <a:solidFill>
                  <a:schemeClr val="tx1"/>
                </a:solidFill>
              </a:rPr>
              <a:t> contain significant risks, and the prevention of laboratory accidents requires great care and constant vigilance. Examples of risk factors </a:t>
            </a:r>
            <a:r>
              <a:rPr lang="en-US" sz="3400" dirty="0" smtClean="0">
                <a:solidFill>
                  <a:schemeClr val="tx1"/>
                </a:solidFill>
              </a:rPr>
              <a:t>high </a:t>
            </a:r>
            <a:r>
              <a:rPr lang="en-US" sz="3400" dirty="0">
                <a:solidFill>
                  <a:schemeClr val="tx1"/>
                </a:solidFill>
              </a:rPr>
              <a:t>voltages, high and low pressures </a:t>
            </a:r>
            <a:r>
              <a:rPr lang="en-US" sz="3400" dirty="0" err="1" smtClean="0">
                <a:solidFill>
                  <a:schemeClr val="tx1"/>
                </a:solidFill>
              </a:rPr>
              <a:t>aninclude</a:t>
            </a:r>
            <a:r>
              <a:rPr lang="en-US" sz="3400" dirty="0" smtClean="0">
                <a:solidFill>
                  <a:schemeClr val="tx1"/>
                </a:solidFill>
              </a:rPr>
              <a:t> d </a:t>
            </a:r>
            <a:r>
              <a:rPr lang="en-US" sz="3400" dirty="0">
                <a:solidFill>
                  <a:schemeClr val="tx1"/>
                </a:solidFill>
              </a:rPr>
              <a:t>temperatures, corrosive and toxic chemicals, and </a:t>
            </a:r>
            <a:r>
              <a:rPr lang="en-US" sz="3400" dirty="0">
                <a:solidFill>
                  <a:schemeClr val="tx1"/>
                </a:solidFill>
                <a:hlinkClick r:id="rId3" tooltip="Biohazard"/>
              </a:rPr>
              <a:t>biohazards</a:t>
            </a:r>
            <a:r>
              <a:rPr lang="en-US" sz="3400" dirty="0">
                <a:solidFill>
                  <a:schemeClr val="tx1"/>
                </a:solidFill>
              </a:rPr>
              <a:t> including infective organisms and their toxins. The  protect against laboratory accidents include : 1- the use of </a:t>
            </a:r>
            <a:r>
              <a:rPr lang="en-US" sz="3400" dirty="0">
                <a:solidFill>
                  <a:schemeClr val="tx1"/>
                </a:solidFill>
                <a:hlinkClick r:id="rId4" tooltip="Personal protective equipment"/>
              </a:rPr>
              <a:t>personal protective equipment</a:t>
            </a:r>
            <a:r>
              <a:rPr lang="en-US" sz="3400" dirty="0">
                <a:solidFill>
                  <a:schemeClr val="tx1"/>
                </a:solidFill>
              </a:rPr>
              <a:t>, 2-  and the use of the </a:t>
            </a:r>
            <a:r>
              <a:rPr lang="en-US" sz="3400" dirty="0">
                <a:solidFill>
                  <a:schemeClr val="tx1"/>
                </a:solidFill>
                <a:hlinkClick r:id="rId5" tooltip="Buddy system"/>
              </a:rPr>
              <a:t>buddy system</a:t>
            </a:r>
            <a:r>
              <a:rPr lang="en-US" sz="3400" dirty="0">
                <a:solidFill>
                  <a:schemeClr val="tx1"/>
                </a:solidFill>
              </a:rPr>
              <a:t> for particularly </a:t>
            </a:r>
            <a:r>
              <a:rPr lang="en-US" sz="3400" dirty="0" smtClean="0">
                <a:solidFill>
                  <a:schemeClr val="tx1"/>
                </a:solidFill>
              </a:rPr>
              <a:t>risky                                                                     </a:t>
            </a:r>
            <a:r>
              <a:rPr lang="ar-IQ" sz="3400" dirty="0" smtClean="0">
                <a:solidFill>
                  <a:schemeClr val="tx1"/>
                </a:solidFill>
              </a:rPr>
              <a:t>      </a:t>
            </a:r>
            <a:r>
              <a:rPr lang="en-US" sz="3400" dirty="0" smtClean="0">
                <a:solidFill>
                  <a:schemeClr val="tx1"/>
                </a:solidFill>
              </a:rPr>
              <a:t>operations.                                                                  </a:t>
            </a:r>
            <a:endParaRPr lang="en-US" sz="3400" dirty="0">
              <a:solidFill>
                <a:schemeClr val="tx1"/>
              </a:solidFill>
            </a:endParaRPr>
          </a:p>
          <a:p>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62" y="642918"/>
            <a:ext cx="7772400" cy="1470025"/>
          </a:xfrm>
        </p:spPr>
        <p:txBody>
          <a:bodyPr>
            <a:normAutofit/>
          </a:bodyPr>
          <a:lstStyle/>
          <a:p>
            <a:pPr rtl="0"/>
            <a:r>
              <a:rPr lang="en-US" sz="2400" b="1" dirty="0"/>
              <a:t>laboratory accidents</a:t>
            </a:r>
            <a:r>
              <a:rPr lang="en-US" sz="2400" dirty="0"/>
              <a:t> include :</a:t>
            </a:r>
          </a:p>
        </p:txBody>
      </p:sp>
      <p:sp>
        <p:nvSpPr>
          <p:cNvPr id="3" name="Subtitle 2"/>
          <p:cNvSpPr>
            <a:spLocks noGrp="1"/>
          </p:cNvSpPr>
          <p:nvPr>
            <p:ph type="subTitle" idx="1"/>
          </p:nvPr>
        </p:nvSpPr>
        <p:spPr>
          <a:xfrm>
            <a:off x="714348" y="2000240"/>
            <a:ext cx="7715304" cy="3929090"/>
          </a:xfrm>
        </p:spPr>
        <p:txBody>
          <a:bodyPr>
            <a:normAutofit fontScale="85000" lnSpcReduction="10000"/>
          </a:bodyPr>
          <a:lstStyle/>
          <a:p>
            <a:pPr>
              <a:lnSpc>
                <a:spcPct val="170000"/>
              </a:lnSpc>
            </a:pPr>
            <a:r>
              <a:rPr lang="en-US" b="1" dirty="0">
                <a:solidFill>
                  <a:srgbClr val="FF0000"/>
                </a:solidFill>
              </a:rPr>
              <a:t>1- Chemical hazards</a:t>
            </a:r>
            <a:endParaRPr lang="en-US" dirty="0">
              <a:solidFill>
                <a:srgbClr val="FF0000"/>
              </a:solidFill>
            </a:endParaRPr>
          </a:p>
          <a:p>
            <a:pPr algn="just" rtl="0"/>
            <a:r>
              <a:rPr lang="en-US" dirty="0">
                <a:solidFill>
                  <a:schemeClr val="tx1"/>
                </a:solidFill>
              </a:rPr>
              <a:t>Hazardous </a:t>
            </a:r>
            <a:r>
              <a:rPr lang="en-US" dirty="0">
                <a:solidFill>
                  <a:schemeClr val="tx1"/>
                </a:solidFill>
                <a:hlinkClick r:id="rId2" tooltip="Chemicals"/>
              </a:rPr>
              <a:t>chemicals</a:t>
            </a:r>
            <a:r>
              <a:rPr lang="en-US" dirty="0">
                <a:solidFill>
                  <a:schemeClr val="tx1"/>
                </a:solidFill>
              </a:rPr>
              <a:t> present physical and/or health threats to workers in clinical, industrial, and academic laboratories. Laboratory chemicals include </a:t>
            </a:r>
            <a:r>
              <a:rPr lang="en-US" dirty="0">
                <a:solidFill>
                  <a:schemeClr val="tx1"/>
                </a:solidFill>
                <a:hlinkClick r:id="rId3" tooltip="Cancer"/>
              </a:rPr>
              <a:t>cancer</a:t>
            </a:r>
            <a:r>
              <a:rPr lang="en-US" dirty="0">
                <a:solidFill>
                  <a:schemeClr val="tx1"/>
                </a:solidFill>
              </a:rPr>
              <a:t>-causing agents (carcinogens), toxins (e.g., those affecting the </a:t>
            </a:r>
            <a:r>
              <a:rPr lang="en-US" dirty="0">
                <a:solidFill>
                  <a:schemeClr val="tx1"/>
                </a:solidFill>
                <a:hlinkClick r:id="rId4" tooltip="Liver"/>
              </a:rPr>
              <a:t>liver</a:t>
            </a:r>
            <a:r>
              <a:rPr lang="en-US" dirty="0">
                <a:solidFill>
                  <a:schemeClr val="tx1"/>
                </a:solidFill>
              </a:rPr>
              <a:t>, </a:t>
            </a:r>
            <a:r>
              <a:rPr lang="en-US" dirty="0">
                <a:solidFill>
                  <a:schemeClr val="tx1"/>
                </a:solidFill>
                <a:hlinkClick r:id="rId5" tooltip="Kidney"/>
              </a:rPr>
              <a:t>kidney</a:t>
            </a:r>
            <a:r>
              <a:rPr lang="en-US" dirty="0">
                <a:solidFill>
                  <a:schemeClr val="tx1"/>
                </a:solidFill>
              </a:rPr>
              <a:t>, and </a:t>
            </a:r>
            <a:r>
              <a:rPr lang="en-US" dirty="0">
                <a:solidFill>
                  <a:schemeClr val="tx1"/>
                </a:solidFill>
                <a:hlinkClick r:id="rId6" tooltip="Nervous system"/>
              </a:rPr>
              <a:t>nervous system</a:t>
            </a:r>
            <a:r>
              <a:rPr lang="en-US" dirty="0">
                <a:solidFill>
                  <a:schemeClr val="tx1"/>
                </a:solidFill>
              </a:rPr>
              <a:t>), irritants, corrosives, sensitizers, as well as agents that act on the blood system or damage the </a:t>
            </a:r>
            <a:r>
              <a:rPr lang="en-US" dirty="0">
                <a:solidFill>
                  <a:schemeClr val="tx1"/>
                </a:solidFill>
                <a:hlinkClick r:id="rId7" tooltip="Lungs"/>
              </a:rPr>
              <a:t>lungs</a:t>
            </a:r>
            <a:r>
              <a:rPr lang="en-US" dirty="0">
                <a:solidFill>
                  <a:schemeClr val="tx1"/>
                </a:solidFill>
              </a:rPr>
              <a:t>, </a:t>
            </a:r>
            <a:r>
              <a:rPr lang="en-US" dirty="0">
                <a:solidFill>
                  <a:schemeClr val="tx1"/>
                </a:solidFill>
                <a:hlinkClick r:id="rId8" tooltip="Skin"/>
              </a:rPr>
              <a:t>skin</a:t>
            </a:r>
            <a:r>
              <a:rPr lang="en-US" dirty="0">
                <a:solidFill>
                  <a:schemeClr val="tx1"/>
                </a:solidFill>
              </a:rPr>
              <a:t>, </a:t>
            </a:r>
            <a:r>
              <a:rPr lang="en-US" dirty="0">
                <a:solidFill>
                  <a:schemeClr val="tx1"/>
                </a:solidFill>
                <a:hlinkClick r:id="rId9" tooltip="Eye"/>
              </a:rPr>
              <a:t>eyes</a:t>
            </a:r>
            <a:r>
              <a:rPr lang="en-US" dirty="0">
                <a:solidFill>
                  <a:schemeClr val="tx1"/>
                </a:solidFill>
              </a:rPr>
              <a:t>, or </a:t>
            </a:r>
            <a:r>
              <a:rPr lang="en-US" dirty="0">
                <a:solidFill>
                  <a:schemeClr val="tx1"/>
                </a:solidFill>
                <a:hlinkClick r:id="rId10" tooltip="Mucous membrane"/>
              </a:rPr>
              <a:t>mucous membranes</a:t>
            </a:r>
            <a:r>
              <a:rPr lang="en-US" dirty="0">
                <a:solidFill>
                  <a:schemeClr val="tx1"/>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2-Biological </a:t>
            </a:r>
            <a:r>
              <a:rPr lang="en-US" dirty="0" smtClean="0"/>
              <a:t>hazards</a:t>
            </a:r>
            <a:endParaRPr lang="ar-IQ" dirty="0"/>
          </a:p>
        </p:txBody>
      </p:sp>
      <p:sp>
        <p:nvSpPr>
          <p:cNvPr id="3" name="Content Placeholder 2"/>
          <p:cNvSpPr>
            <a:spLocks noGrp="1"/>
          </p:cNvSpPr>
          <p:nvPr>
            <p:ph idx="1"/>
          </p:nvPr>
        </p:nvSpPr>
        <p:spPr/>
        <p:txBody>
          <a:bodyPr/>
          <a:lstStyle/>
          <a:p>
            <a:pPr algn="l" rtl="0"/>
            <a:r>
              <a:rPr lang="en-US" b="1" dirty="0"/>
              <a:t>Biological agents and biological toxins</a:t>
            </a:r>
            <a:endParaRPr lang="en-US" dirty="0"/>
          </a:p>
          <a:p>
            <a:pPr algn="just" rtl="0"/>
            <a:r>
              <a:rPr lang="en-US" dirty="0"/>
              <a:t>Many laboratory workers encounter daily exposure to biological hazards. These hazards are present in various sources throughout the laboratory such as </a:t>
            </a:r>
            <a:r>
              <a:rPr lang="en-US" dirty="0">
                <a:hlinkClick r:id="rId2" tooltip="Blood"/>
              </a:rPr>
              <a:t>blood</a:t>
            </a:r>
            <a:r>
              <a:rPr lang="en-US" dirty="0"/>
              <a:t> and </a:t>
            </a:r>
            <a:r>
              <a:rPr lang="en-US" dirty="0">
                <a:hlinkClick r:id="rId3" tooltip="Body fluids"/>
              </a:rPr>
              <a:t>body fluids</a:t>
            </a:r>
            <a:r>
              <a:rPr lang="en-US" dirty="0"/>
              <a:t>, culture specimens, </a:t>
            </a:r>
            <a:r>
              <a:rPr lang="en-US" dirty="0">
                <a:hlinkClick r:id="rId4" tooltip="Body tissue"/>
              </a:rPr>
              <a:t>body tissue</a:t>
            </a:r>
            <a:r>
              <a:rPr lang="en-US" dirty="0"/>
              <a:t> and </a:t>
            </a:r>
            <a:r>
              <a:rPr lang="en-US" dirty="0">
                <a:hlinkClick r:id="rId5" tooltip="Cadavers"/>
              </a:rPr>
              <a:t>cadavers</a:t>
            </a:r>
            <a:r>
              <a:rPr lang="en-US" dirty="0"/>
              <a:t>, and </a:t>
            </a:r>
            <a:r>
              <a:rPr lang="en-US" dirty="0">
                <a:hlinkClick r:id="rId6" tooltip="Laboratory animals"/>
              </a:rPr>
              <a:t>laboratory animals</a:t>
            </a:r>
            <a:r>
              <a:rPr lang="en-US" dirty="0"/>
              <a:t>, as well as other workers.</a:t>
            </a:r>
          </a:p>
          <a:p>
            <a:pPr algn="l" rtl="0"/>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715436" cy="6357982"/>
          </a:xfrm>
        </p:spPr>
        <p:txBody>
          <a:bodyPr>
            <a:normAutofit fontScale="62500" lnSpcReduction="20000"/>
          </a:bodyPr>
          <a:lstStyle/>
          <a:p>
            <a:pPr lvl="0" algn="just" rtl="0"/>
            <a:r>
              <a:rPr lang="en-US" b="1" dirty="0">
                <a:hlinkClick r:id="rId2" tooltip="Anthrax"/>
              </a:rPr>
              <a:t>Anthrax</a:t>
            </a:r>
            <a:r>
              <a:rPr lang="en-US" dirty="0"/>
              <a:t> - Anthrax is an acute infectious disease caused by a spore-forming bacterium called </a:t>
            </a:r>
            <a:r>
              <a:rPr lang="en-US" i="1" dirty="0"/>
              <a:t>Bacillus </a:t>
            </a:r>
            <a:r>
              <a:rPr lang="en-US" i="1" dirty="0" err="1"/>
              <a:t>anthracis</a:t>
            </a:r>
            <a:r>
              <a:rPr lang="en-US" dirty="0"/>
              <a:t>.</a:t>
            </a:r>
          </a:p>
          <a:p>
            <a:pPr lvl="0" algn="just" rtl="0"/>
            <a:r>
              <a:rPr lang="en-US" b="1" dirty="0"/>
              <a:t>Avian Flu</a:t>
            </a:r>
            <a:r>
              <a:rPr lang="en-US" dirty="0"/>
              <a:t> - </a:t>
            </a:r>
            <a:r>
              <a:rPr lang="en-US" dirty="0">
                <a:hlinkClick r:id="rId3" tooltip="Avian influenza"/>
              </a:rPr>
              <a:t>Avian influenza</a:t>
            </a:r>
            <a:r>
              <a:rPr lang="en-US" dirty="0"/>
              <a:t> is caused by </a:t>
            </a:r>
            <a:r>
              <a:rPr lang="en-US" i="1" dirty="0"/>
              <a:t>Influenza A viruses</a:t>
            </a:r>
            <a:r>
              <a:rPr lang="en-US" dirty="0"/>
              <a:t>.</a:t>
            </a:r>
          </a:p>
          <a:p>
            <a:pPr lvl="0" algn="just" rtl="0"/>
            <a:r>
              <a:rPr lang="en-US" b="1" dirty="0">
                <a:hlinkClick r:id="rId4" tooltip="Botulism"/>
              </a:rPr>
              <a:t>Botulism</a:t>
            </a:r>
            <a:r>
              <a:rPr lang="en-US" dirty="0"/>
              <a:t> - Cases of botulism are usually associated with consumption of preserved foods.</a:t>
            </a:r>
          </a:p>
          <a:p>
            <a:pPr lvl="0" algn="just" rtl="0"/>
            <a:r>
              <a:rPr lang="en-US" b="1" dirty="0" err="1"/>
              <a:t>Foodborne</a:t>
            </a:r>
            <a:r>
              <a:rPr lang="en-US" b="1" dirty="0"/>
              <a:t> Disease</a:t>
            </a:r>
            <a:r>
              <a:rPr lang="en-US" dirty="0"/>
              <a:t> - </a:t>
            </a:r>
            <a:r>
              <a:rPr lang="en-US" dirty="0" err="1"/>
              <a:t>Foodborne</a:t>
            </a:r>
            <a:r>
              <a:rPr lang="en-US" dirty="0"/>
              <a:t> illnesses are caused by </a:t>
            </a:r>
            <a:r>
              <a:rPr lang="en-US" dirty="0">
                <a:hlinkClick r:id="rId5" tooltip="Viruses"/>
              </a:rPr>
              <a:t>viruses</a:t>
            </a:r>
            <a:r>
              <a:rPr lang="en-US" dirty="0"/>
              <a:t>, </a:t>
            </a:r>
            <a:r>
              <a:rPr lang="en-US" dirty="0">
                <a:hlinkClick r:id="rId6" tooltip="Bacteria"/>
              </a:rPr>
              <a:t>bacteria</a:t>
            </a:r>
            <a:r>
              <a:rPr lang="en-US" dirty="0"/>
              <a:t>, </a:t>
            </a:r>
            <a:r>
              <a:rPr lang="en-US" dirty="0">
                <a:hlinkClick r:id="rId7" tooltip="Parasites"/>
              </a:rPr>
              <a:t>parasites</a:t>
            </a:r>
            <a:r>
              <a:rPr lang="en-US" dirty="0"/>
              <a:t>, toxins, </a:t>
            </a:r>
            <a:r>
              <a:rPr lang="en-US" dirty="0">
                <a:hlinkClick r:id="rId8" tooltip="Metals"/>
              </a:rPr>
              <a:t>metals</a:t>
            </a:r>
            <a:r>
              <a:rPr lang="en-US" dirty="0"/>
              <a:t>, and </a:t>
            </a:r>
            <a:r>
              <a:rPr lang="en-US" dirty="0" err="1">
                <a:hlinkClick r:id="rId9" tooltip="Prions"/>
              </a:rPr>
              <a:t>prions</a:t>
            </a:r>
            <a:r>
              <a:rPr lang="en-US" dirty="0"/>
              <a:t> (microscopic protein particles). Symptoms range from mild gastroenteritis to life-threatening neurologic, hepatic and renal </a:t>
            </a:r>
            <a:r>
              <a:rPr lang="en-US" dirty="0" smtClean="0"/>
              <a:t>syndromes.</a:t>
            </a:r>
          </a:p>
          <a:p>
            <a:pPr lvl="0" algn="just" rtl="0"/>
            <a:r>
              <a:rPr lang="en-US" sz="3200" b="1" dirty="0" smtClean="0">
                <a:hlinkClick r:id="rId10" tooltip="Molds"/>
              </a:rPr>
              <a:t>Molds</a:t>
            </a:r>
            <a:r>
              <a:rPr lang="en-US" sz="3200" b="1" dirty="0"/>
              <a:t> and </a:t>
            </a:r>
            <a:r>
              <a:rPr lang="en-US" sz="3200" b="1" dirty="0">
                <a:hlinkClick r:id="rId11" tooltip="Fungi"/>
              </a:rPr>
              <a:t>Fungi</a:t>
            </a:r>
            <a:r>
              <a:rPr lang="en-US" sz="3200" dirty="0"/>
              <a:t> - Molds and fungi produce and release millions of spores small enough to be </a:t>
            </a:r>
            <a:r>
              <a:rPr lang="en-US" sz="3200" dirty="0">
                <a:hlinkClick r:id="rId12" tooltip="Air"/>
              </a:rPr>
              <a:t>air</a:t>
            </a:r>
            <a:r>
              <a:rPr lang="en-US" sz="3200" dirty="0"/>
              <a:t>, </a:t>
            </a:r>
            <a:r>
              <a:rPr lang="en-US" sz="3200" dirty="0">
                <a:hlinkClick r:id="rId13" tooltip="Water"/>
              </a:rPr>
              <a:t>water</a:t>
            </a:r>
            <a:r>
              <a:rPr lang="en-US" sz="3200" dirty="0"/>
              <a:t>, or insect-borne which may have negative effects on human health including, allergic reactions, asthma, and other respiratory </a:t>
            </a:r>
            <a:r>
              <a:rPr lang="en-US" sz="3200" dirty="0" smtClean="0"/>
              <a:t>problems.</a:t>
            </a:r>
          </a:p>
          <a:p>
            <a:pPr lvl="0" algn="just" rtl="0"/>
            <a:r>
              <a:rPr lang="en-US" sz="3200" b="1" dirty="0" smtClean="0">
                <a:hlinkClick r:id="rId14" tooltip="Plague (disease)"/>
              </a:rPr>
              <a:t>Plague</a:t>
            </a:r>
            <a:r>
              <a:rPr lang="en-US" sz="3200" dirty="0"/>
              <a:t> - The </a:t>
            </a:r>
            <a:r>
              <a:rPr lang="en-US" sz="3200" dirty="0">
                <a:hlinkClick r:id="rId15" tooltip="World Health Organization"/>
              </a:rPr>
              <a:t>World Health Organization</a:t>
            </a:r>
            <a:r>
              <a:rPr lang="en-US" sz="3200" dirty="0"/>
              <a:t> reports 1,000 to 3,000 cases of plague every year. A bioterrorist release of plague could result in a rapid spread of the pneumonic form of the disease, which could have devastating </a:t>
            </a:r>
            <a:r>
              <a:rPr lang="en-US" sz="3200" dirty="0" smtClean="0"/>
              <a:t>consequences.</a:t>
            </a:r>
          </a:p>
          <a:p>
            <a:pPr lvl="0" algn="just" rtl="0"/>
            <a:r>
              <a:rPr lang="en-US" sz="3200" b="1" dirty="0" err="1" smtClean="0"/>
              <a:t>Ricin</a:t>
            </a:r>
            <a:r>
              <a:rPr lang="en-US" sz="3200" dirty="0"/>
              <a:t> - </a:t>
            </a:r>
            <a:r>
              <a:rPr lang="en-US" sz="3200" dirty="0" err="1"/>
              <a:t>Ricin</a:t>
            </a:r>
            <a:r>
              <a:rPr lang="en-US" sz="3200" dirty="0"/>
              <a:t> is one of the most toxic and easily produced plant toxins. It has been used in the past as a bioterrorist weapon and remains a serious </a:t>
            </a:r>
            <a:r>
              <a:rPr lang="en-US" sz="3200" dirty="0" smtClean="0"/>
              <a:t>threat.</a:t>
            </a:r>
          </a:p>
          <a:p>
            <a:pPr lvl="0" algn="just" rtl="0"/>
            <a:r>
              <a:rPr lang="en-US" sz="3200" b="1" dirty="0" smtClean="0">
                <a:hlinkClick r:id="rId16" tooltip="Smallpox"/>
              </a:rPr>
              <a:t>Smallpox</a:t>
            </a:r>
            <a:r>
              <a:rPr lang="en-US" sz="3200" dirty="0"/>
              <a:t> - Smallpox is a highly contagious disease unique to humans. It is estimated that no more than 20 percent of the population has any immunity from previous vaccination.</a:t>
            </a:r>
          </a:p>
          <a:p>
            <a:pPr algn="l" rtl="0"/>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1" dirty="0" smtClean="0"/>
              <a:t>3- Physical </a:t>
            </a:r>
            <a:r>
              <a:rPr lang="en-US" b="1" dirty="0"/>
              <a:t>hazards and </a:t>
            </a:r>
            <a:r>
              <a:rPr lang="en-US" b="1" dirty="0" smtClean="0"/>
              <a:t>others</a:t>
            </a:r>
            <a:endParaRPr lang="ar-IQ" dirty="0"/>
          </a:p>
        </p:txBody>
      </p:sp>
      <p:sp>
        <p:nvSpPr>
          <p:cNvPr id="3" name="Content Placeholder 2"/>
          <p:cNvSpPr>
            <a:spLocks noGrp="1"/>
          </p:cNvSpPr>
          <p:nvPr>
            <p:ph idx="1"/>
          </p:nvPr>
        </p:nvSpPr>
        <p:spPr/>
        <p:txBody>
          <a:bodyPr>
            <a:normAutofit fontScale="92500" lnSpcReduction="20000"/>
          </a:bodyPr>
          <a:lstStyle/>
          <a:p>
            <a:pPr algn="just" rtl="0">
              <a:lnSpc>
                <a:spcPct val="150000"/>
              </a:lnSpc>
            </a:pPr>
            <a:r>
              <a:rPr lang="en-US" dirty="0"/>
              <a:t>Besides exposure to chemicals and biological agents, laboratory workers can also be exposed to a number of physical hazards. Some of the common physical hazards that they may </a:t>
            </a:r>
            <a:r>
              <a:rPr lang="en-US" dirty="0" smtClean="0"/>
              <a:t>encounter include the  </a:t>
            </a:r>
            <a:r>
              <a:rPr lang="ar-IQ" dirty="0" smtClean="0"/>
              <a:t>               </a:t>
            </a:r>
            <a:r>
              <a:rPr lang="en-US" dirty="0" smtClean="0"/>
              <a:t>following     </a:t>
            </a:r>
            <a:r>
              <a:rPr lang="ar-IQ" dirty="0" smtClean="0"/>
              <a:t>      </a:t>
            </a:r>
            <a:r>
              <a:rPr lang="en-US" dirty="0" smtClean="0"/>
              <a:t> :</a:t>
            </a:r>
            <a:r>
              <a:rPr lang="en-US" dirty="0" smtClean="0">
                <a:hlinkClick r:id="rId2" tooltip="Ergonomic"/>
              </a:rPr>
              <a:t>ergonomic</a:t>
            </a:r>
            <a:r>
              <a:rPr lang="en-US" dirty="0" smtClean="0"/>
              <a:t> ,</a:t>
            </a:r>
            <a:r>
              <a:rPr lang="en-US" dirty="0"/>
              <a:t> </a:t>
            </a:r>
            <a:r>
              <a:rPr lang="en-US" dirty="0">
                <a:hlinkClick r:id="rId3" tooltip="Ionizing radiation"/>
              </a:rPr>
              <a:t>ionizing radiation</a:t>
            </a:r>
            <a:r>
              <a:rPr lang="en-US" dirty="0"/>
              <a:t>, non-ionizing radiation and noise hazards.</a:t>
            </a:r>
          </a:p>
          <a:p>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Personal protective equipments</a:t>
            </a:r>
            <a:r>
              <a:rPr lang="en-US" dirty="0" smtClean="0"/>
              <a:t> </a:t>
            </a:r>
            <a:endParaRPr lang="ar-IQ" dirty="0"/>
          </a:p>
        </p:txBody>
      </p:sp>
      <p:sp>
        <p:nvSpPr>
          <p:cNvPr id="3" name="Content Placeholder 2"/>
          <p:cNvSpPr>
            <a:spLocks noGrp="1"/>
          </p:cNvSpPr>
          <p:nvPr>
            <p:ph idx="1"/>
          </p:nvPr>
        </p:nvSpPr>
        <p:spPr>
          <a:xfrm>
            <a:off x="457200" y="1357298"/>
            <a:ext cx="8229600" cy="5143536"/>
          </a:xfrm>
        </p:spPr>
        <p:txBody>
          <a:bodyPr>
            <a:normAutofit fontScale="77500" lnSpcReduction="20000"/>
          </a:bodyPr>
          <a:lstStyle/>
          <a:p>
            <a:pPr algn="just" rtl="0"/>
            <a:r>
              <a:rPr lang="en-US" b="1" dirty="0" smtClean="0"/>
              <a:t>Personal protective equipment</a:t>
            </a:r>
            <a:r>
              <a:rPr lang="en-US" dirty="0" smtClean="0"/>
              <a:t> or PPE are equipments worn to prevent against exposure of hazardous substances. Although, PPE does not eliminate the risks of hazards but it helps protect the user from the exposure. To make a workplace safer, it should provide instructions and training of how to use and choose proper PPE in different situations.</a:t>
            </a:r>
            <a:endParaRPr lang="en-US" sz="2400" dirty="0" smtClean="0"/>
          </a:p>
          <a:p>
            <a:pPr algn="just" rtl="0"/>
            <a:r>
              <a:rPr lang="en-US" dirty="0" smtClean="0"/>
              <a:t>PPE includes:</a:t>
            </a:r>
            <a:endParaRPr lang="en-US" sz="2400" dirty="0" smtClean="0"/>
          </a:p>
          <a:p>
            <a:pPr lvl="0" algn="just" rtl="0"/>
            <a:r>
              <a:rPr lang="en-US" dirty="0" smtClean="0"/>
              <a:t>Long-sleeved shirts, </a:t>
            </a:r>
            <a:r>
              <a:rPr lang="en-US" dirty="0" smtClean="0">
                <a:hlinkClick r:id="rId2" tooltip="Lab coat"/>
              </a:rPr>
              <a:t>lab coats</a:t>
            </a:r>
            <a:r>
              <a:rPr lang="en-US" dirty="0" smtClean="0"/>
              <a:t>, aprons. </a:t>
            </a:r>
            <a:endParaRPr lang="en-US" sz="2400" dirty="0" smtClean="0"/>
          </a:p>
          <a:p>
            <a:pPr lvl="0" algn="just" rtl="0"/>
            <a:r>
              <a:rPr lang="en-US" dirty="0" smtClean="0">
                <a:hlinkClick r:id="rId3" tooltip="Goggle"/>
              </a:rPr>
              <a:t>goggles</a:t>
            </a:r>
            <a:endParaRPr lang="en-US" sz="2400" dirty="0" smtClean="0"/>
          </a:p>
          <a:p>
            <a:pPr lvl="0" algn="just" rtl="0"/>
            <a:r>
              <a:rPr lang="en-US" dirty="0" smtClean="0"/>
              <a:t>Safety </a:t>
            </a:r>
            <a:r>
              <a:rPr lang="en-US" dirty="0" smtClean="0">
                <a:hlinkClick r:id="rId4" tooltip="Medical glove"/>
              </a:rPr>
              <a:t>gloves</a:t>
            </a:r>
            <a:r>
              <a:rPr lang="en-US" dirty="0" smtClean="0"/>
              <a:t>; </a:t>
            </a:r>
            <a:endParaRPr lang="en-US" sz="2400" dirty="0" smtClean="0"/>
          </a:p>
          <a:p>
            <a:pPr lvl="1" algn="just" rtl="0"/>
            <a:r>
              <a:rPr lang="en-US" dirty="0" smtClean="0"/>
              <a:t>There are 2 common types of safety gloves that are widely used in university laboratory, Latex and </a:t>
            </a:r>
            <a:r>
              <a:rPr lang="en-US" dirty="0" err="1" smtClean="0"/>
              <a:t>Nitrile</a:t>
            </a:r>
            <a:r>
              <a:rPr lang="en-US" dirty="0" smtClean="0"/>
              <a:t> gloves. </a:t>
            </a:r>
            <a:endParaRPr lang="en-US" sz="2000" dirty="0" smtClean="0"/>
          </a:p>
          <a:p>
            <a:pPr algn="just" rtl="0"/>
            <a:r>
              <a:rPr lang="en-US" dirty="0" smtClean="0"/>
              <a:t>  gloves</a:t>
            </a:r>
            <a:endParaRPr lang="en-US" sz="2400" dirty="0" smtClean="0"/>
          </a:p>
          <a:p>
            <a:pPr lvl="0" algn="just" rtl="0"/>
            <a:r>
              <a:rPr lang="en-US" dirty="0" smtClean="0"/>
              <a:t>Face shield or safety.</a:t>
            </a:r>
            <a:endParaRPr lang="en-US" sz="2400" dirty="0" smtClean="0"/>
          </a:p>
          <a:p>
            <a:pPr algn="just" rtl="0"/>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US" sz="2800" b="1" i="1" dirty="0" smtClean="0"/>
              <a:t>Personal and General laboratory safety </a:t>
            </a:r>
            <a:endParaRPr lang="ar-IQ" sz="2800" dirty="0"/>
          </a:p>
        </p:txBody>
      </p:sp>
      <p:sp>
        <p:nvSpPr>
          <p:cNvPr id="3" name="Content Placeholder 2"/>
          <p:cNvSpPr>
            <a:spLocks noGrp="1"/>
          </p:cNvSpPr>
          <p:nvPr>
            <p:ph idx="1"/>
          </p:nvPr>
        </p:nvSpPr>
        <p:spPr>
          <a:xfrm>
            <a:off x="214282" y="1071546"/>
            <a:ext cx="8786874" cy="5429288"/>
          </a:xfrm>
        </p:spPr>
        <p:txBody>
          <a:bodyPr>
            <a:normAutofit fontScale="62500" lnSpcReduction="20000"/>
          </a:bodyPr>
          <a:lstStyle/>
          <a:p>
            <a:pPr lvl="0" algn="just" rtl="0">
              <a:lnSpc>
                <a:spcPct val="170000"/>
              </a:lnSpc>
            </a:pPr>
            <a:r>
              <a:rPr lang="en-US" dirty="0" smtClean="0"/>
              <a:t>Never eat or drink while working in the laboratory.</a:t>
            </a:r>
          </a:p>
          <a:p>
            <a:pPr lvl="0" algn="just" rtl="0">
              <a:lnSpc>
                <a:spcPct val="170000"/>
              </a:lnSpc>
            </a:pPr>
            <a:r>
              <a:rPr lang="en-US" dirty="0" smtClean="0"/>
              <a:t>Read labels carefully.</a:t>
            </a:r>
          </a:p>
          <a:p>
            <a:pPr lvl="0" algn="just" rtl="0">
              <a:lnSpc>
                <a:spcPct val="170000"/>
              </a:lnSpc>
            </a:pPr>
            <a:r>
              <a:rPr lang="en-US" dirty="0" smtClean="0"/>
              <a:t>Do not use any equipment unless you are trained and approved as a user by your supervisor. </a:t>
            </a:r>
          </a:p>
          <a:p>
            <a:pPr lvl="0" algn="just" rtl="0">
              <a:lnSpc>
                <a:spcPct val="170000"/>
              </a:lnSpc>
            </a:pPr>
            <a:r>
              <a:rPr lang="en-US" dirty="0" smtClean="0"/>
              <a:t>Wear safety glasses or face shields when working with hazardous materials and/or equipment. </a:t>
            </a:r>
          </a:p>
          <a:p>
            <a:pPr lvl="0" algn="just" rtl="0">
              <a:lnSpc>
                <a:spcPct val="170000"/>
              </a:lnSpc>
            </a:pPr>
            <a:r>
              <a:rPr lang="en-US" dirty="0" smtClean="0"/>
              <a:t>Wear gloves when using any hazardous or toxic agent.</a:t>
            </a:r>
          </a:p>
          <a:p>
            <a:pPr lvl="0" algn="just" rtl="0">
              <a:lnSpc>
                <a:spcPct val="170000"/>
              </a:lnSpc>
            </a:pPr>
            <a:r>
              <a:rPr lang="en-US" dirty="0" smtClean="0"/>
              <a:t>Clothing: When handling dangerous substances, wear gloves, laboratory coats, and safety shield or glasses. Shorts and sandals should not be worn in the lab at any time. Shoes are required when working in the machine shops.</a:t>
            </a:r>
          </a:p>
          <a:p>
            <a:pPr algn="just" rtl="0">
              <a:lnSpc>
                <a:spcPct val="170000"/>
              </a:lnSpc>
            </a:pPr>
            <a:endParaRPr lang="ar-IQ"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395</Words>
  <Application>Microsoft Office PowerPoint</Application>
  <PresentationFormat>عرض على الشاشة (3:4)‏</PresentationFormat>
  <Paragraphs>57</Paragraphs>
  <Slides>10</Slides>
  <Notes>2</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Laboratory safety</vt:lpstr>
      <vt:lpstr>Laboratory safety</vt:lpstr>
      <vt:lpstr>laboratory accidents include :</vt:lpstr>
      <vt:lpstr>2-Biological hazards</vt:lpstr>
      <vt:lpstr>الشريحة 6</vt:lpstr>
      <vt:lpstr>3- Physical hazards and others</vt:lpstr>
      <vt:lpstr>Personal protective equipments </vt:lpstr>
      <vt:lpstr>Personal and General laboratory safety </vt:lpstr>
      <vt:lpstr>الشريحة 10</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Alrawasi</dc:creator>
  <cp:lastModifiedBy>user</cp:lastModifiedBy>
  <cp:revision>8</cp:revision>
  <dcterms:created xsi:type="dcterms:W3CDTF">2018-05-04T19:27:31Z</dcterms:created>
  <dcterms:modified xsi:type="dcterms:W3CDTF">2018-05-15T06:03:03Z</dcterms:modified>
</cp:coreProperties>
</file>